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539" r:id="rId2"/>
    <p:sldId id="500" r:id="rId3"/>
    <p:sldId id="507" r:id="rId4"/>
    <p:sldId id="505" r:id="rId5"/>
    <p:sldId id="508" r:id="rId6"/>
    <p:sldId id="506" r:id="rId7"/>
    <p:sldId id="516" r:id="rId8"/>
    <p:sldId id="540"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(224)</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9/2/2020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(224)</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9/2/2020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645C852-47A7-4586-B7D1-D2FB078985BA}"/>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26B265BF-6AEF-428F-B766-BE51DC228A9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B594008-E901-4248-97AE-EC092B7FCA6C}"/>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2741662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575EDCE-FFF5-43BF-94A6-E29D44B7E5C4}"/>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02D6E43B-0EF5-4A1D-8213-9AD848BB146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0B2EB0B-47A6-43AD-B27E-92D05766510A}"/>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127768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Gal 6:1-2</a:t>
            </a:r>
          </a:p>
          <a:p>
            <a:pPr algn="l"/>
            <a:r>
              <a:rPr lang="en-US" dirty="0"/>
              <a:t>Brethren, even if anyone is caught in any trespass, you who are spiritual, restore such a one in a spirit of gentleness; each one looking to yourself, so that you too will not be tempted. 2 Bear one another's burdens, and thereby fulfill the law of Christ.</a:t>
            </a:r>
          </a:p>
          <a:p>
            <a:pPr algn="l"/>
            <a:r>
              <a:rPr lang="en-US" dirty="0"/>
              <a:t>James 5:19-20</a:t>
            </a:r>
          </a:p>
          <a:p>
            <a:pPr algn="l"/>
            <a:r>
              <a:rPr lang="en-US" dirty="0"/>
              <a:t> My brethren, if any among you strays from the truth and one turns him back, 20 let him know that he who turns a sinner from the error of his way will save his soul from death and will cover a multitude of sins.</a:t>
            </a:r>
          </a:p>
          <a:p>
            <a:pPr algn="l"/>
            <a:endParaRPr lang="en-US" dirty="0"/>
          </a:p>
          <a:p>
            <a:pPr algn="l"/>
            <a:r>
              <a:rPr lang="en-US" dirty="0"/>
              <a:t>Ps 130:2-4</a:t>
            </a:r>
          </a:p>
          <a:p>
            <a:pPr algn="l"/>
            <a:r>
              <a:rPr lang="en-US" dirty="0"/>
              <a:t>Lord, hear my voice!</a:t>
            </a:r>
          </a:p>
          <a:p>
            <a:pPr algn="l"/>
            <a:r>
              <a:rPr lang="en-US" dirty="0"/>
              <a:t>Let Your ears be attentive</a:t>
            </a:r>
          </a:p>
          <a:p>
            <a:pPr algn="l"/>
            <a:r>
              <a:rPr lang="en-US" dirty="0"/>
              <a:t>To the voice of my supplications. </a:t>
            </a:r>
          </a:p>
          <a:p>
            <a:pPr algn="l"/>
            <a:r>
              <a:rPr lang="en-US" dirty="0"/>
              <a:t>3 If You, Lord, should mark iniquities,</a:t>
            </a:r>
          </a:p>
          <a:p>
            <a:pPr algn="l"/>
            <a:r>
              <a:rPr lang="en-US" dirty="0"/>
              <a:t>O Lord, who could stand? </a:t>
            </a:r>
          </a:p>
          <a:p>
            <a:pPr algn="l"/>
            <a:r>
              <a:rPr lang="en-US" dirty="0"/>
              <a:t>4 But there is forgiveness with You,</a:t>
            </a:r>
          </a:p>
          <a:p>
            <a:pPr algn="l"/>
            <a:r>
              <a:rPr lang="en-US" dirty="0"/>
              <a:t>That You may be feared.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91E913D-7F02-4086-8F80-F6562529473F}"/>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43E62D4F-671C-450F-AACC-ACC1D8F14C6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60C9F27-F3B3-46E0-B845-F950C1EBA0E5}"/>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915606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FA41F3F-D34D-43D8-8AB9-08F3E258B7CB}"/>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0B99150C-7EF6-4278-954D-337F8C5B5BB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EEDE209-A94C-43D9-9711-3955B110D92F}"/>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1987044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D139EE9-A125-4A8E-9F83-A421E3A0997D}"/>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A1DF0474-0ABB-49D2-91E7-490CFBC079B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8FD64BE-B0C4-4914-A369-32D2CC362009}"/>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179874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Whether it’s against you or not, it’s a sin you’re aware of. If against you, that’s how you know about it. If heeded, perhaps not that many would know about it. Not suspicions or rumors. Go talk to them! Reminds me of the “offensive altar” in Joshua 22. </a:t>
            </a:r>
          </a:p>
          <a:p>
            <a:pPr algn="l"/>
            <a:endParaRPr lang="en-US" dirty="0"/>
          </a:p>
          <a:p>
            <a:pPr algn="l"/>
            <a:r>
              <a:rPr lang="en-US" dirty="0"/>
              <a:t>Interesting: the word for “go” (not used in Matt. 28:19), means “in its later use, it implied a "going," without noise or notice, or by stealth” (Vine's.)</a:t>
            </a:r>
          </a:p>
          <a:p>
            <a:pPr algn="l"/>
            <a:r>
              <a:rPr lang="en-US" dirty="0"/>
              <a:t>“Show” - “contextually, by conviction to bring to light, to expose” (Thayer’s)</a:t>
            </a:r>
          </a:p>
          <a:p>
            <a:pPr algn="l"/>
            <a:endParaRPr lang="en-US" dirty="0"/>
          </a:p>
          <a:p>
            <a:pPr algn="l"/>
            <a:r>
              <a:rPr lang="en-US" dirty="0"/>
              <a:t>The purpose is not to rid but “gain”</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7B5A6F6-16B6-4E3A-B8A2-5F9FE7319B8B}"/>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F6872928-B70E-4282-B379-6BB5960C4AE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7AA46AB-35FF-4165-AD6B-BCB85F901716}"/>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1475374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Lev 19:17</a:t>
            </a:r>
          </a:p>
          <a:p>
            <a:pPr algn="l"/>
            <a:r>
              <a:rPr lang="en-US" dirty="0"/>
              <a:t>You shall not hate your fellow countryman in your heart; you may surely reprove your neighbor, but shall not incur sin because of him.</a:t>
            </a:r>
          </a:p>
          <a:p>
            <a:pPr algn="l"/>
            <a:endParaRPr lang="en-US" dirty="0"/>
          </a:p>
          <a:p>
            <a:pPr algn="l"/>
            <a:r>
              <a:rPr lang="en-US" dirty="0"/>
              <a:t>Whether it’s against you or not, it’s a sin you’re aware of. If against you, that’s how you know about it. If heeded, perhaps not that many would know about it. Not suspicions or rumors. Go talk to them! Reminds me of the “offensive altar” in Joshua 22. </a:t>
            </a:r>
          </a:p>
          <a:p>
            <a:pPr algn="l"/>
            <a:endParaRPr lang="en-US" dirty="0"/>
          </a:p>
          <a:p>
            <a:pPr algn="l"/>
            <a:r>
              <a:rPr lang="en-US" dirty="0"/>
              <a:t>Interesting: the word for “go” (not used in Matt. 28:19), means “in its later use, it implied a "going," without noise or notice, or by stealth” (Vine's.)</a:t>
            </a:r>
          </a:p>
          <a:p>
            <a:pPr algn="l"/>
            <a:r>
              <a:rPr lang="en-US" dirty="0"/>
              <a:t>“Show” - “contextually, by conviction to bring to light, to expose” (Thayer’s)</a:t>
            </a:r>
          </a:p>
          <a:p>
            <a:pPr algn="l"/>
            <a:endParaRPr lang="en-US" dirty="0"/>
          </a:p>
          <a:p>
            <a:pPr algn="l"/>
            <a:r>
              <a:rPr lang="en-US" dirty="0"/>
              <a:t>The purpose is not to rid but “gain”</a:t>
            </a:r>
          </a:p>
          <a:p>
            <a:pPr algn="l"/>
            <a:endParaRPr lang="en-US" dirty="0"/>
          </a:p>
          <a:p>
            <a:pPr algn="l"/>
            <a:r>
              <a:rPr lang="en-US" dirty="0"/>
              <a:t>The “watchman’s duty” - Ezekiel 3:17-21</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B59848C-7C18-4865-9E12-B309DCB6F5DD}"/>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DA7E02ED-41AA-4D67-B821-AC97D19EB08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44BF88E-9499-446C-9AC3-CC66F7349D8B}"/>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4123718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Courage</a:t>
            </a:r>
          </a:p>
          <a:p>
            <a:pPr algn="l"/>
            <a:r>
              <a:rPr lang="en-US" dirty="0"/>
              <a:t>Patience - 2 Tim. 4:2-3</a:t>
            </a:r>
          </a:p>
          <a:p>
            <a:pPr algn="l"/>
            <a:r>
              <a:rPr lang="en-US" dirty="0"/>
              <a:t>Love - Mark 12:28-31</a:t>
            </a:r>
          </a:p>
          <a:p>
            <a:pPr algn="l"/>
            <a:r>
              <a:rPr lang="en-US" dirty="0"/>
              <a:t>Humility </a:t>
            </a:r>
          </a:p>
          <a:p>
            <a:pPr algn="l"/>
            <a:r>
              <a:rPr lang="en-US" dirty="0"/>
              <a:t>Introspection</a:t>
            </a:r>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EA2846E-B32F-46FF-A3E3-6ABC403A968C}"/>
              </a:ext>
            </a:extLst>
          </p:cNvPr>
          <p:cNvSpPr>
            <a:spLocks noGrp="1"/>
          </p:cNvSpPr>
          <p:nvPr>
            <p:ph type="dt" idx="1"/>
          </p:nvPr>
        </p:nvSpPr>
        <p:spPr/>
        <p:txBody>
          <a:bodyPr/>
          <a:lstStyle/>
          <a:p>
            <a:r>
              <a:rPr lang="en-US"/>
              <a:t>9/2/2020 pm</a:t>
            </a:r>
          </a:p>
        </p:txBody>
      </p:sp>
      <p:sp>
        <p:nvSpPr>
          <p:cNvPr id="6" name="Footer Placeholder 5">
            <a:extLst>
              <a:ext uri="{FF2B5EF4-FFF2-40B4-BE49-F238E27FC236}">
                <a16:creationId xmlns:a16="http://schemas.microsoft.com/office/drawing/2014/main" id="{8152E9E7-51F1-42F6-B3B0-1ADD9C7F49C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F86339D-D12B-4002-97F2-57E829E7DE0B}"/>
              </a:ext>
            </a:extLst>
          </p:cNvPr>
          <p:cNvSpPr>
            <a:spLocks noGrp="1"/>
          </p:cNvSpPr>
          <p:nvPr>
            <p:ph type="hdr" sz="quarter"/>
          </p:nvPr>
        </p:nvSpPr>
        <p:spPr/>
        <p:txBody>
          <a:bodyPr/>
          <a:lstStyle/>
          <a:p>
            <a:r>
              <a:rPr lang="en-US"/>
              <a:t>Class – The Life Of Christ (224)</a:t>
            </a:r>
          </a:p>
        </p:txBody>
      </p:sp>
    </p:spTree>
    <p:extLst>
      <p:ext uri="{BB962C8B-B14F-4D97-AF65-F5344CB8AC3E}">
        <p14:creationId xmlns:p14="http://schemas.microsoft.com/office/powerpoint/2010/main" val="243854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9/6/2020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94627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33476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3120218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0117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1496649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9/6/2020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4220317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85690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9/6/2020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9424287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9/6/2020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4576763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9/6/2020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04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9/6/2020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18253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9/6/2020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061052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9/6/2020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565050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550822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4055933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16741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6593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187635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9/6/2020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6631440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September 2,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74159"/>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Forgiveness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18:15-35</a:t>
            </a:r>
            <a:endPar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57826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727448"/>
          </a:xfrm>
        </p:spPr>
        <p:txBody>
          <a:bodyPr anchor="t">
            <a:spAutoFit/>
          </a:bodyPr>
          <a:lstStyle/>
          <a:p>
            <a:pPr marL="0" indent="0">
              <a:buNone/>
            </a:pPr>
            <a:r>
              <a:rPr lang="en-US" sz="2800" dirty="0">
                <a:solidFill>
                  <a:schemeClr val="tx1"/>
                </a:solidFill>
                <a:latin typeface="Lucida Bright" panose="02040602050505020304" pitchFamily="18" charset="0"/>
              </a:rPr>
              <a:t>The preceding context for verses 15-35 is that of </a:t>
            </a:r>
            <a:r>
              <a:rPr lang="en-US" sz="2800" b="1" dirty="0">
                <a:solidFill>
                  <a:schemeClr val="tx1"/>
                </a:solidFill>
                <a:latin typeface="Lucida Bright" panose="02040602050505020304" pitchFamily="18" charset="0"/>
              </a:rPr>
              <a:t>the Lord’s desire to</a:t>
            </a:r>
            <a:r>
              <a:rPr lang="en-US" sz="2800" dirty="0">
                <a:solidFill>
                  <a:schemeClr val="tx1"/>
                </a:solidFill>
                <a:latin typeface="Lucida Bright" panose="02040602050505020304" pitchFamily="18" charset="0"/>
              </a:rPr>
              <a:t> </a:t>
            </a:r>
            <a:r>
              <a:rPr lang="en-US" sz="2800" b="1" dirty="0">
                <a:solidFill>
                  <a:schemeClr val="tx1"/>
                </a:solidFill>
                <a:latin typeface="Lucida Bright" panose="02040602050505020304" pitchFamily="18" charset="0"/>
              </a:rPr>
              <a:t>seek the sinner </a:t>
            </a:r>
            <a:r>
              <a:rPr lang="en-US" sz="2800" dirty="0">
                <a:solidFill>
                  <a:schemeClr val="tx1"/>
                </a:solidFill>
                <a:latin typeface="Lucida Bright" panose="02040602050505020304" pitchFamily="18" charset="0"/>
              </a:rPr>
              <a:t>(verses 12-14; even the despised)</a:t>
            </a:r>
            <a:r>
              <a:rPr lang="en-US" sz="2800" b="1" dirty="0">
                <a:solidFill>
                  <a:schemeClr val="tx1"/>
                </a:solidFill>
                <a:latin typeface="Lucida Bright" panose="02040602050505020304" pitchFamily="18" charset="0"/>
              </a:rPr>
              <a:t>, and to seek reconciliation, so that no one perishes</a:t>
            </a:r>
            <a:r>
              <a:rPr lang="en-US" sz="2800" dirty="0">
                <a:solidFill>
                  <a:schemeClr val="tx1"/>
                </a:solidFill>
                <a:latin typeface="Lucida Bright" panose="02040602050505020304" pitchFamily="18" charset="0"/>
              </a:rPr>
              <a:t>.</a:t>
            </a:r>
          </a:p>
          <a:p>
            <a:pPr marL="0" indent="0">
              <a:buNone/>
            </a:pPr>
            <a:r>
              <a:rPr lang="en-US" sz="2800" dirty="0">
                <a:solidFill>
                  <a:schemeClr val="tx1"/>
                </a:solidFill>
                <a:latin typeface="Lucida Bright" panose="02040602050505020304" pitchFamily="18" charset="0"/>
              </a:rPr>
              <a:t>Jesus now teaches of </a:t>
            </a:r>
            <a:r>
              <a:rPr lang="en-US" sz="2800" b="1" dirty="0">
                <a:solidFill>
                  <a:schemeClr val="tx1"/>
                </a:solidFill>
                <a:latin typeface="Lucida Bright" panose="02040602050505020304" pitchFamily="18" charset="0"/>
              </a:rPr>
              <a:t>our responsibility to seek the sinner who has gone astray </a:t>
            </a:r>
            <a:r>
              <a:rPr lang="en-US" sz="2800" dirty="0">
                <a:solidFill>
                  <a:schemeClr val="tx1"/>
                </a:solidFill>
                <a:latin typeface="Lucida Bright" panose="02040602050505020304" pitchFamily="18" charset="0"/>
              </a:rPr>
              <a:t>and </a:t>
            </a:r>
            <a:r>
              <a:rPr lang="en-US" sz="2800" b="1" dirty="0">
                <a:solidFill>
                  <a:schemeClr val="tx1"/>
                </a:solidFill>
                <a:latin typeface="Lucida Bright" panose="02040602050505020304" pitchFamily="18" charset="0"/>
              </a:rPr>
              <a:t>seek reconciliation</a:t>
            </a:r>
            <a:r>
              <a:rPr lang="en-US" sz="2800" dirty="0">
                <a:solidFill>
                  <a:schemeClr val="tx1"/>
                </a:solidFill>
                <a:latin typeface="Lucida Bright" panose="02040602050505020304" pitchFamily="18" charset="0"/>
              </a:rPr>
              <a:t> with him.</a:t>
            </a:r>
          </a:p>
          <a:p>
            <a:pPr marL="0" indent="0">
              <a:buNone/>
            </a:pPr>
            <a:r>
              <a:rPr lang="en-US" sz="2800" dirty="0">
                <a:solidFill>
                  <a:schemeClr val="tx1"/>
                </a:solidFill>
                <a:latin typeface="Lucida Bright" panose="02040602050505020304" pitchFamily="18" charset="0"/>
              </a:rPr>
              <a:t>Jesus </a:t>
            </a:r>
            <a:r>
              <a:rPr lang="en-US" sz="2800" b="1" dirty="0">
                <a:solidFill>
                  <a:schemeClr val="tx1"/>
                </a:solidFill>
                <a:latin typeface="Lucida Bright" panose="02040602050505020304" pitchFamily="18" charset="0"/>
              </a:rPr>
              <a:t>defines</a:t>
            </a:r>
            <a:r>
              <a:rPr lang="en-US" sz="2800" dirty="0">
                <a:solidFill>
                  <a:schemeClr val="tx1"/>
                </a:solidFill>
                <a:latin typeface="Lucida Bright" panose="02040602050505020304" pitchFamily="18" charset="0"/>
              </a:rPr>
              <a:t> when </a:t>
            </a:r>
            <a:r>
              <a:rPr lang="en-US" sz="2800" b="1" dirty="0">
                <a:solidFill>
                  <a:schemeClr val="tx1"/>
                </a:solidFill>
                <a:latin typeface="Lucida Bright" panose="02040602050505020304" pitchFamily="18" charset="0"/>
              </a:rPr>
              <a:t>reconciliation</a:t>
            </a:r>
            <a:r>
              <a:rPr lang="en-US" sz="2800" dirty="0">
                <a:solidFill>
                  <a:schemeClr val="tx1"/>
                </a:solidFill>
                <a:latin typeface="Lucida Bright" panose="02040602050505020304" pitchFamily="18" charset="0"/>
              </a:rPr>
              <a:t> takes place and when man is </a:t>
            </a:r>
            <a:r>
              <a:rPr lang="en-US" sz="2800" b="1" dirty="0">
                <a:solidFill>
                  <a:schemeClr val="tx1"/>
                </a:solidFill>
                <a:latin typeface="Lucida Bright" panose="02040602050505020304" pitchFamily="18" charset="0"/>
              </a:rPr>
              <a:t>free from the bondage of his sin</a:t>
            </a:r>
            <a:r>
              <a:rPr lang="en-US" sz="2800" dirty="0">
                <a:solidFill>
                  <a:schemeClr val="tx1"/>
                </a:solidFill>
                <a:latin typeface="Lucida Bright" panose="02040602050505020304" pitchFamily="18" charset="0"/>
              </a:rPr>
              <a:t>.</a:t>
            </a:r>
          </a:p>
        </p:txBody>
      </p:sp>
    </p:spTree>
    <p:extLst>
      <p:ext uri="{BB962C8B-B14F-4D97-AF65-F5344CB8AC3E}">
        <p14:creationId xmlns:p14="http://schemas.microsoft.com/office/powerpoint/2010/main" val="222040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76200" y="1333108"/>
            <a:ext cx="8991600" cy="5484578"/>
          </a:xfrm>
        </p:spPr>
        <p:txBody>
          <a:bodyPr wrap="square" anchor="t">
            <a:spAutoFit/>
          </a:bodyPr>
          <a:lstStyle/>
          <a:p>
            <a:pPr marL="0" indent="0">
              <a:buNone/>
            </a:pPr>
            <a:r>
              <a:rPr lang="en-US" sz="2800" dirty="0">
                <a:solidFill>
                  <a:schemeClr val="tx1"/>
                </a:solidFill>
                <a:latin typeface="Lucida Bright" panose="02040602050505020304" pitchFamily="18" charset="0"/>
              </a:rPr>
              <a:t>Beginning with verse 7, Jesus is teaching about:</a:t>
            </a:r>
          </a:p>
          <a:p>
            <a:pPr>
              <a:buClr>
                <a:schemeClr val="tx1"/>
              </a:buClr>
            </a:pPr>
            <a:r>
              <a:rPr lang="en-US" sz="2800" b="1" dirty="0">
                <a:solidFill>
                  <a:schemeClr val="tx1"/>
                </a:solidFill>
                <a:latin typeface="Lucida Bright" panose="02040602050505020304" pitchFamily="18" charset="0"/>
              </a:rPr>
              <a:t>The seriousness of sin </a:t>
            </a:r>
            <a:r>
              <a:rPr lang="en-US" sz="2800" dirty="0">
                <a:solidFill>
                  <a:schemeClr val="tx1"/>
                </a:solidFill>
                <a:latin typeface="Lucida Bright" panose="02040602050505020304" pitchFamily="18" charset="0"/>
              </a:rPr>
              <a:t>and the need to do everything possible to prevent it (</a:t>
            </a:r>
            <a:r>
              <a:rPr lang="en-US" sz="2800" b="1" dirty="0">
                <a:solidFill>
                  <a:schemeClr val="tx1"/>
                </a:solidFill>
                <a:latin typeface="Lucida Bright" panose="02040602050505020304" pitchFamily="18" charset="0"/>
              </a:rPr>
              <a:t>verses 7-11</a:t>
            </a:r>
            <a:r>
              <a:rPr lang="en-US" sz="2800" dirty="0">
                <a:solidFill>
                  <a:schemeClr val="tx1"/>
                </a:solidFill>
                <a:latin typeface="Lucida Bright" panose="02040602050505020304" pitchFamily="18" charset="0"/>
              </a:rPr>
              <a:t>; Matthew 5:29-30),</a:t>
            </a:r>
          </a:p>
          <a:p>
            <a:pPr>
              <a:buClr>
                <a:schemeClr val="tx1"/>
              </a:buClr>
            </a:pPr>
            <a:r>
              <a:rPr lang="en-US" sz="2800" b="1" dirty="0">
                <a:solidFill>
                  <a:schemeClr val="tx1"/>
                </a:solidFill>
                <a:latin typeface="Lucida Bright" panose="02040602050505020304" pitchFamily="18" charset="0"/>
              </a:rPr>
              <a:t>The need to seek those lost in sin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a:t>
            </a:r>
            <a:r>
              <a:rPr lang="en-US" sz="2800" b="1" dirty="0">
                <a:solidFill>
                  <a:schemeClr val="tx1"/>
                </a:solidFill>
                <a:latin typeface="Lucida Bright" panose="02040602050505020304" pitchFamily="18" charset="0"/>
              </a:rPr>
              <a:t>verses 12-14</a:t>
            </a:r>
            <a:r>
              <a:rPr lang="en-US" sz="2800" dirty="0">
                <a:solidFill>
                  <a:schemeClr val="tx1"/>
                </a:solidFill>
                <a:latin typeface="Lucida Bright" panose="02040602050505020304" pitchFamily="18" charset="0"/>
              </a:rPr>
              <a:t>; Galatians 6:1; James 5:19-20),</a:t>
            </a:r>
          </a:p>
          <a:p>
            <a:pPr>
              <a:buClr>
                <a:schemeClr val="tx1"/>
              </a:buClr>
            </a:pPr>
            <a:r>
              <a:rPr lang="en-US" sz="2800" b="1" dirty="0">
                <a:solidFill>
                  <a:schemeClr val="tx1"/>
                </a:solidFill>
                <a:latin typeface="Lucida Bright" panose="02040602050505020304" pitchFamily="18" charset="0"/>
              </a:rPr>
              <a:t>The need for forgiveness of sin </a:t>
            </a:r>
            <a:r>
              <a:rPr lang="en-US" sz="2800" dirty="0">
                <a:solidFill>
                  <a:schemeClr val="tx1"/>
                </a:solidFill>
                <a:latin typeface="Lucida Bright" panose="02040602050505020304" pitchFamily="18" charset="0"/>
              </a:rPr>
              <a:t>(</a:t>
            </a:r>
            <a:r>
              <a:rPr lang="en-US" sz="2800" b="1" dirty="0">
                <a:solidFill>
                  <a:schemeClr val="tx1"/>
                </a:solidFill>
                <a:latin typeface="Lucida Bright" panose="02040602050505020304" pitchFamily="18" charset="0"/>
              </a:rPr>
              <a:t>verses 21-35</a:t>
            </a:r>
            <a:r>
              <a:rPr lang="en-US" sz="2800" dirty="0">
                <a:solidFill>
                  <a:schemeClr val="tx1"/>
                </a:solidFill>
                <a:latin typeface="Lucida Bright" panose="02040602050505020304" pitchFamily="18" charset="0"/>
              </a:rPr>
              <a:t>; Psalms 130:3-4).</a:t>
            </a:r>
          </a:p>
          <a:p>
            <a:pPr marL="0" indent="0">
              <a:buNone/>
            </a:pPr>
            <a:r>
              <a:rPr lang="en-US" sz="2800" dirty="0">
                <a:solidFill>
                  <a:schemeClr val="tx1"/>
                </a:solidFill>
                <a:latin typeface="Lucida Bright" panose="02040602050505020304" pitchFamily="18" charset="0"/>
              </a:rPr>
              <a:t>Why would we think that verses 15-20 are talking about God being with us while we’re pursuing fleshly pursuits?</a:t>
            </a:r>
          </a:p>
        </p:txBody>
      </p:sp>
    </p:spTree>
    <p:extLst>
      <p:ext uri="{BB962C8B-B14F-4D97-AF65-F5344CB8AC3E}">
        <p14:creationId xmlns:p14="http://schemas.microsoft.com/office/powerpoint/2010/main" val="279307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61827" y="1576551"/>
            <a:ext cx="8839200" cy="4459682"/>
          </a:xfrm>
        </p:spPr>
        <p:txBody>
          <a:bodyPr wrap="square" anchor="t">
            <a:spAutoFit/>
          </a:bodyPr>
          <a:lstStyle/>
          <a:p>
            <a:pPr marL="0" indent="0">
              <a:buNone/>
            </a:pPr>
            <a:r>
              <a:rPr lang="en-US" sz="2800" dirty="0">
                <a:solidFill>
                  <a:schemeClr val="tx1"/>
                </a:solidFill>
                <a:latin typeface="Lucida Bright" panose="02040602050505020304" pitchFamily="18" charset="0"/>
              </a:rPr>
              <a:t>An often misapplied text (verses 19-20 in particular):</a:t>
            </a:r>
          </a:p>
          <a:p>
            <a:pPr>
              <a:buClr>
                <a:schemeClr val="tx1"/>
              </a:buClr>
            </a:pPr>
            <a:r>
              <a:rPr lang="en-US" sz="2800" dirty="0">
                <a:solidFill>
                  <a:schemeClr val="tx1"/>
                </a:solidFill>
                <a:latin typeface="Lucida Bright" panose="02040602050505020304" pitchFamily="18" charset="0"/>
              </a:rPr>
              <a:t>How do many apply verses 19-20?</a:t>
            </a:r>
          </a:p>
          <a:p>
            <a:pPr>
              <a:buClr>
                <a:schemeClr val="tx1"/>
              </a:buClr>
            </a:pPr>
            <a:r>
              <a:rPr lang="en-US" sz="2800" dirty="0">
                <a:solidFill>
                  <a:schemeClr val="tx1"/>
                </a:solidFill>
                <a:latin typeface="Lucida Bright" panose="02040602050505020304" pitchFamily="18" charset="0"/>
              </a:rPr>
              <a:t>Used by many to excuse themselves from the assembly of the church – so they can engage in secular activities on the first day of the week.</a:t>
            </a:r>
          </a:p>
          <a:p>
            <a:pPr>
              <a:buClr>
                <a:schemeClr val="tx1"/>
              </a:buClr>
            </a:pPr>
            <a:r>
              <a:rPr lang="en-US" sz="2800" dirty="0">
                <a:solidFill>
                  <a:schemeClr val="tx1"/>
                </a:solidFill>
                <a:latin typeface="Lucida Bright" panose="02040602050505020304" pitchFamily="18" charset="0"/>
              </a:rPr>
              <a:t>Others use this verse to justify the practice of serving the Lord’s Supper to others outside of the assembly.</a:t>
            </a:r>
          </a:p>
        </p:txBody>
      </p:sp>
    </p:spTree>
    <p:extLst>
      <p:ext uri="{BB962C8B-B14F-4D97-AF65-F5344CB8AC3E}">
        <p14:creationId xmlns:p14="http://schemas.microsoft.com/office/powerpoint/2010/main" val="274292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0319" y="1576551"/>
            <a:ext cx="8783052" cy="4404283"/>
          </a:xfrm>
        </p:spPr>
        <p:txBody>
          <a:bodyPr anchor="t">
            <a:spAutoFit/>
          </a:bodyPr>
          <a:lstStyle/>
          <a:p>
            <a:pPr marL="0" indent="0">
              <a:buNone/>
            </a:pPr>
            <a:r>
              <a:rPr lang="en-US" sz="2600" dirty="0">
                <a:solidFill>
                  <a:schemeClr val="tx1"/>
                </a:solidFill>
                <a:latin typeface="Lucida Bright" panose="02040602050505020304" pitchFamily="18" charset="0"/>
              </a:rPr>
              <a:t>The </a:t>
            </a:r>
            <a:r>
              <a:rPr lang="en-US" sz="2600" b="1" dirty="0">
                <a:solidFill>
                  <a:schemeClr val="tx1"/>
                </a:solidFill>
                <a:latin typeface="Lucida Bright" panose="02040602050505020304" pitchFamily="18" charset="0"/>
              </a:rPr>
              <a:t>immediate context of verses 15-20</a:t>
            </a:r>
            <a:r>
              <a:rPr lang="en-US" sz="2600" dirty="0">
                <a:solidFill>
                  <a:schemeClr val="tx1"/>
                </a:solidFill>
                <a:latin typeface="Lucida Bright" panose="02040602050505020304" pitchFamily="18" charset="0"/>
              </a:rPr>
              <a:t> – Jesus is addressing our </a:t>
            </a:r>
            <a:r>
              <a:rPr lang="en-US" sz="2600" b="1" dirty="0">
                <a:solidFill>
                  <a:schemeClr val="tx1"/>
                </a:solidFill>
                <a:latin typeface="Lucida Bright" panose="02040602050505020304" pitchFamily="18" charset="0"/>
              </a:rPr>
              <a:t>personal responsibility </a:t>
            </a:r>
            <a:r>
              <a:rPr lang="en-US" sz="2600" dirty="0">
                <a:solidFill>
                  <a:schemeClr val="tx1"/>
                </a:solidFill>
                <a:latin typeface="Lucida Bright" panose="02040602050505020304" pitchFamily="18" charset="0"/>
              </a:rPr>
              <a:t>to:</a:t>
            </a:r>
          </a:p>
          <a:p>
            <a:pPr>
              <a:buClr>
                <a:schemeClr val="tx1"/>
              </a:buClr>
            </a:pPr>
            <a:r>
              <a:rPr lang="en-US" sz="2600" b="1" dirty="0">
                <a:solidFill>
                  <a:schemeClr val="tx1"/>
                </a:solidFill>
                <a:latin typeface="Lucida Bright" panose="02040602050505020304" pitchFamily="18" charset="0"/>
              </a:rPr>
              <a:t>Seek a brother/sister who has sinned</a:t>
            </a:r>
            <a:r>
              <a:rPr lang="en-US" sz="2600" dirty="0">
                <a:solidFill>
                  <a:schemeClr val="tx1"/>
                </a:solidFill>
                <a:latin typeface="Lucida Bright" panose="02040602050505020304" pitchFamily="18" charset="0"/>
              </a:rPr>
              <a:t>, our efforts to restore them (cf. Galatians 6:1), and</a:t>
            </a:r>
          </a:p>
          <a:p>
            <a:pPr>
              <a:buClr>
                <a:schemeClr val="tx1"/>
              </a:buClr>
            </a:pPr>
            <a:r>
              <a:rPr lang="en-US" sz="2600" b="1" dirty="0">
                <a:solidFill>
                  <a:schemeClr val="tx1"/>
                </a:solidFill>
                <a:latin typeface="Lucida Bright" panose="02040602050505020304" pitchFamily="18" charset="0"/>
              </a:rPr>
              <a:t>Understand when we are to forgive them</a:t>
            </a:r>
            <a:endParaRPr lang="en-US" sz="2600" dirty="0">
              <a:solidFill>
                <a:schemeClr val="tx1"/>
              </a:solidFill>
              <a:latin typeface="Lucida Bright" panose="02040602050505020304" pitchFamily="18" charset="0"/>
            </a:endParaRPr>
          </a:p>
          <a:p>
            <a:pPr lvl="1">
              <a:buClr>
                <a:schemeClr val="tx1"/>
              </a:buClr>
            </a:pPr>
            <a:r>
              <a:rPr lang="en-US" sz="2400" dirty="0">
                <a:solidFill>
                  <a:schemeClr val="tx1"/>
                </a:solidFill>
                <a:latin typeface="Lucida Bright" panose="02040602050505020304" pitchFamily="18" charset="0"/>
              </a:rPr>
              <a:t>(When he </a:t>
            </a:r>
            <a:r>
              <a:rPr lang="en-US" sz="2400" i="1" dirty="0">
                <a:solidFill>
                  <a:schemeClr val="tx1"/>
                </a:solidFill>
                <a:latin typeface="Lucida Bright" panose="02040602050505020304" pitchFamily="18" charset="0"/>
              </a:rPr>
              <a:t>“listens”</a:t>
            </a:r>
            <a:r>
              <a:rPr lang="en-US" sz="2400" dirty="0">
                <a:solidFill>
                  <a:schemeClr val="tx1"/>
                </a:solidFill>
                <a:latin typeface="Lucida Bright" panose="02040602050505020304" pitchFamily="18" charset="0"/>
              </a:rPr>
              <a:t> and repents)</a:t>
            </a:r>
          </a:p>
          <a:p>
            <a:pPr>
              <a:buClr>
                <a:schemeClr val="tx1"/>
              </a:buClr>
            </a:pPr>
            <a:r>
              <a:rPr lang="en-US" sz="2600" b="1" dirty="0">
                <a:solidFill>
                  <a:schemeClr val="tx1"/>
                </a:solidFill>
                <a:latin typeface="Lucida Bright" panose="02040602050505020304" pitchFamily="18" charset="0"/>
              </a:rPr>
              <a:t>Understand when we are to consider him as a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Gentile and tax-gatherer</a:t>
            </a:r>
            <a:r>
              <a:rPr lang="en-US" sz="2600" i="1" dirty="0">
                <a:solidFill>
                  <a:schemeClr val="tx1"/>
                </a:solidFill>
                <a:latin typeface="Lucida Bright" panose="02040602050505020304" pitchFamily="18" charset="0"/>
              </a:rPr>
              <a:t>”</a:t>
            </a:r>
            <a:endParaRPr lang="en-US" sz="2600" dirty="0">
              <a:solidFill>
                <a:schemeClr val="tx1"/>
              </a:solidFill>
              <a:latin typeface="Lucida Bright" panose="02040602050505020304" pitchFamily="18" charset="0"/>
            </a:endParaRPr>
          </a:p>
          <a:p>
            <a:pPr lvl="1">
              <a:buClr>
                <a:schemeClr val="tx1"/>
              </a:buClr>
            </a:pPr>
            <a:r>
              <a:rPr lang="en-US" sz="2400" dirty="0">
                <a:solidFill>
                  <a:schemeClr val="tx1"/>
                </a:solidFill>
                <a:latin typeface="Lucida Bright" panose="02040602050505020304" pitchFamily="18" charset="0"/>
              </a:rPr>
              <a:t>(When </a:t>
            </a:r>
            <a:r>
              <a:rPr lang="en-US" sz="2400" i="1" dirty="0">
                <a:solidFill>
                  <a:schemeClr val="tx1"/>
                </a:solidFill>
                <a:latin typeface="Lucida Bright" panose="02040602050505020304" pitchFamily="18" charset="0"/>
              </a:rPr>
              <a:t>“he refuses to listen”</a:t>
            </a:r>
            <a:r>
              <a:rPr lang="en-US" sz="2400" dirty="0">
                <a:solidFill>
                  <a:schemeClr val="tx1"/>
                </a:solidFill>
                <a:latin typeface="Lucida Bright" panose="02040602050505020304" pitchFamily="18" charset="0"/>
              </a:rPr>
              <a:t> and repent).</a:t>
            </a:r>
          </a:p>
        </p:txBody>
      </p:sp>
    </p:spTree>
    <p:extLst>
      <p:ext uri="{BB962C8B-B14F-4D97-AF65-F5344CB8AC3E}">
        <p14:creationId xmlns:p14="http://schemas.microsoft.com/office/powerpoint/2010/main" val="175304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597908"/>
          </a:xfrm>
        </p:spPr>
        <p:txBody>
          <a:bodyPr anchor="t">
            <a:spAutoFit/>
          </a:bodyPr>
          <a:lstStyle/>
          <a:p>
            <a:pPr marL="0" indent="0">
              <a:buNone/>
            </a:pPr>
            <a:r>
              <a:rPr lang="en-US" sz="2800" dirty="0">
                <a:solidFill>
                  <a:schemeClr val="tx1"/>
                </a:solidFill>
                <a:latin typeface="Lucida Bright" panose="02040602050505020304" pitchFamily="18" charset="0"/>
              </a:rPr>
              <a:t>Jesus teaches </a:t>
            </a:r>
            <a:r>
              <a:rPr lang="en-US" sz="2800" b="1" dirty="0">
                <a:solidFill>
                  <a:schemeClr val="tx1"/>
                </a:solidFill>
                <a:latin typeface="Lucida Bright" panose="02040602050505020304" pitchFamily="18" charset="0"/>
              </a:rPr>
              <a:t>4 steps </a:t>
            </a:r>
            <a:r>
              <a:rPr lang="en-US" sz="2800" dirty="0">
                <a:solidFill>
                  <a:schemeClr val="tx1"/>
                </a:solidFill>
                <a:latin typeface="Lucida Bright" panose="02040602050505020304" pitchFamily="18" charset="0"/>
              </a:rPr>
              <a:t>in seeking the </a:t>
            </a:r>
            <a:r>
              <a:rPr lang="en-US" sz="2800" i="1" dirty="0">
                <a:solidFill>
                  <a:schemeClr val="tx1"/>
                </a:solidFill>
                <a:latin typeface="Lucida Bright" panose="02040602050505020304" pitchFamily="18" charset="0"/>
              </a:rPr>
              <a:t>“brother” </a:t>
            </a:r>
            <a:r>
              <a:rPr lang="en-US" sz="2800" dirty="0">
                <a:solidFill>
                  <a:schemeClr val="tx1"/>
                </a:solidFill>
                <a:latin typeface="Lucida Bright" panose="02040602050505020304" pitchFamily="18" charset="0"/>
              </a:rPr>
              <a:t>who has gone astray and is perishing:</a:t>
            </a:r>
          </a:p>
          <a:p>
            <a:pPr marL="514350" indent="-514350">
              <a:buClr>
                <a:schemeClr val="tx1"/>
              </a:buClr>
              <a:buFont typeface="+mj-lt"/>
              <a:buAutoNum type="arabicParenR"/>
            </a:pPr>
            <a:r>
              <a:rPr lang="en-US" sz="2800" i="1" dirty="0">
                <a:solidFill>
                  <a:schemeClr val="tx1"/>
                </a:solidFill>
                <a:latin typeface="Lucida Bright" panose="02040602050505020304" pitchFamily="18" charset="0"/>
              </a:rPr>
              <a:t>“If your brother sins, </a:t>
            </a:r>
            <a:r>
              <a:rPr lang="en-US" sz="2800" b="1" i="1" dirty="0">
                <a:solidFill>
                  <a:schemeClr val="tx1"/>
                </a:solidFill>
                <a:latin typeface="Lucida Bright" panose="02040602050505020304" pitchFamily="18" charset="0"/>
              </a:rPr>
              <a:t>go and show him his fault in private</a:t>
            </a:r>
            <a:r>
              <a:rPr lang="en-US" sz="2800" i="1" dirty="0">
                <a:solidFill>
                  <a:schemeClr val="tx1"/>
                </a:solidFill>
                <a:latin typeface="Lucida Bright" panose="02040602050505020304" pitchFamily="18" charset="0"/>
              </a:rPr>
              <a:t>; if he listens to you, you have won your brother.” </a:t>
            </a:r>
            <a:r>
              <a:rPr lang="en-US" sz="2800" dirty="0">
                <a:solidFill>
                  <a:schemeClr val="tx1"/>
                </a:solidFill>
                <a:latin typeface="Lucida Bright" panose="02040602050505020304" pitchFamily="18" charset="0"/>
              </a:rPr>
              <a:t>(Matthew 18:15)</a:t>
            </a:r>
          </a:p>
          <a:p>
            <a:pPr marL="0" indent="0">
              <a:buNone/>
            </a:pPr>
            <a:r>
              <a:rPr lang="en-US" sz="2800" dirty="0">
                <a:solidFill>
                  <a:schemeClr val="tx1"/>
                </a:solidFill>
                <a:latin typeface="Lucida Bright" panose="02040602050505020304" pitchFamily="18" charset="0"/>
              </a:rPr>
              <a:t>Some manuscripts add </a:t>
            </a:r>
            <a:r>
              <a:rPr lang="en-US" sz="2800" i="1" dirty="0">
                <a:solidFill>
                  <a:schemeClr val="tx1"/>
                </a:solidFill>
                <a:latin typeface="Lucida Bright" panose="02040602050505020304" pitchFamily="18" charset="0"/>
              </a:rPr>
              <a:t>“… sins </a:t>
            </a:r>
            <a:r>
              <a:rPr lang="en-US" sz="2800" b="1" i="1" dirty="0">
                <a:solidFill>
                  <a:schemeClr val="tx1"/>
                </a:solidFill>
                <a:latin typeface="Lucida Bright" panose="02040602050505020304" pitchFamily="18" charset="0"/>
              </a:rPr>
              <a:t>against you </a:t>
            </a:r>
            <a:r>
              <a:rPr lang="en-US" sz="2800" i="1" dirty="0">
                <a:solidFill>
                  <a:schemeClr val="tx1"/>
                </a:solidFill>
                <a:latin typeface="Lucida Bright" panose="02040602050505020304" pitchFamily="18" charset="0"/>
              </a:rPr>
              <a:t>…”</a:t>
            </a:r>
            <a:endParaRPr lang="en-US" sz="2800" dirty="0">
              <a:solidFill>
                <a:schemeClr val="tx1"/>
              </a:solidFill>
              <a:latin typeface="Lucida Bright" panose="02040602050505020304" pitchFamily="18" charset="0"/>
            </a:endParaRPr>
          </a:p>
          <a:p>
            <a:pPr marL="594000" lvl="2" indent="0">
              <a:buNone/>
            </a:pPr>
            <a:r>
              <a:rPr lang="en-US" sz="2800" dirty="0">
                <a:solidFill>
                  <a:schemeClr val="tx1"/>
                </a:solidFill>
                <a:latin typeface="Lucida Bright" panose="02040602050505020304" pitchFamily="18" charset="0"/>
              </a:rPr>
              <a:t>Does it matter?</a:t>
            </a:r>
          </a:p>
        </p:txBody>
      </p:sp>
    </p:spTree>
    <p:extLst>
      <p:ext uri="{BB962C8B-B14F-4D97-AF65-F5344CB8AC3E}">
        <p14:creationId xmlns:p14="http://schemas.microsoft.com/office/powerpoint/2010/main" val="98390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76200" y="1208548"/>
            <a:ext cx="8991600" cy="5601533"/>
          </a:xfrm>
        </p:spPr>
        <p:txBody>
          <a:bodyPr wrap="square" anchor="t">
            <a:spAutoFit/>
          </a:bodyPr>
          <a:lstStyle/>
          <a:p>
            <a:pPr marL="0" indent="0">
              <a:spcBef>
                <a:spcPts val="400"/>
              </a:spcBef>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Go and show</a:t>
            </a:r>
            <a:r>
              <a:rPr lang="en-US" sz="2800" i="1" dirty="0">
                <a:solidFill>
                  <a:schemeClr val="tx1"/>
                </a:solidFill>
                <a:latin typeface="Lucida Bright" panose="02040602050505020304" pitchFamily="18" charset="0"/>
              </a:rPr>
              <a:t>” – </a:t>
            </a:r>
            <a:r>
              <a:rPr lang="en-US" sz="2800" b="1" i="1" dirty="0">
                <a:solidFill>
                  <a:schemeClr val="tx1"/>
                </a:solidFill>
                <a:latin typeface="Lucida Bright" panose="02040602050505020304" pitchFamily="18" charset="0"/>
              </a:rPr>
              <a:t>How?</a:t>
            </a:r>
          </a:p>
          <a:p>
            <a:pPr>
              <a:spcBef>
                <a:spcPts val="400"/>
              </a:spcBef>
              <a:buClr>
                <a:schemeClr val="tx1"/>
              </a:buClr>
            </a:pPr>
            <a:r>
              <a:rPr lang="en-US" sz="2800" dirty="0">
                <a:solidFill>
                  <a:schemeClr val="tx1"/>
                </a:solidFill>
                <a:latin typeface="Lucida Bright" panose="02040602050505020304" pitchFamily="18" charset="0"/>
              </a:rPr>
              <a:t>(Leviticus 19:17; Galatians 6:1;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2 Timothy 2:24-26; 2 Thessalonians 3:15)</a:t>
            </a:r>
          </a:p>
          <a:p>
            <a:pPr>
              <a:spcBef>
                <a:spcPts val="400"/>
              </a:spcBef>
              <a:buClr>
                <a:schemeClr val="tx1"/>
              </a:buClr>
            </a:pPr>
            <a:r>
              <a:rPr lang="en-US" sz="2800" dirty="0">
                <a:solidFill>
                  <a:schemeClr val="tx1"/>
                </a:solidFill>
                <a:latin typeface="Lucida Bright" panose="02040602050505020304" pitchFamily="18" charset="0"/>
              </a:rPr>
              <a:t>Quietly, discreetly, humbly in order to bring the sin to light and expose the fault.</a:t>
            </a:r>
          </a:p>
          <a:p>
            <a:pPr marL="0" indent="0">
              <a:spcBef>
                <a:spcPts val="400"/>
              </a:spcBef>
              <a:buNone/>
            </a:pP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You have won your brother</a:t>
            </a:r>
            <a:r>
              <a:rPr lang="en-US" sz="2800" i="1" dirty="0">
                <a:solidFill>
                  <a:schemeClr val="tx1"/>
                </a:solidFill>
                <a:latin typeface="Lucida Bright" panose="02040602050505020304" pitchFamily="18" charset="0"/>
              </a:rPr>
              <a:t>.”</a:t>
            </a:r>
            <a:endParaRPr lang="en-US" sz="2800" dirty="0">
              <a:solidFill>
                <a:schemeClr val="tx1"/>
              </a:solidFill>
              <a:latin typeface="Lucida Bright" panose="02040602050505020304" pitchFamily="18" charset="0"/>
            </a:endParaRPr>
          </a:p>
          <a:p>
            <a:pPr marL="594000" lvl="2" indent="0">
              <a:spcBef>
                <a:spcPts val="400"/>
              </a:spcBef>
              <a:buNone/>
            </a:pPr>
            <a:r>
              <a:rPr lang="en-US" sz="2800" dirty="0">
                <a:solidFill>
                  <a:schemeClr val="tx1"/>
                </a:solidFill>
                <a:latin typeface="Lucida Bright" panose="02040602050505020304" pitchFamily="18" charset="0"/>
              </a:rPr>
              <a:t>Our only aim or purpose!</a:t>
            </a:r>
          </a:p>
          <a:p>
            <a:pPr marL="594000" lvl="2" indent="0">
              <a:spcBef>
                <a:spcPts val="400"/>
              </a:spcBef>
              <a:buNone/>
            </a:pPr>
            <a:r>
              <a:rPr lang="en-US" sz="2800" dirty="0">
                <a:solidFill>
                  <a:schemeClr val="tx1"/>
                </a:solidFill>
                <a:latin typeface="Lucida Bright" panose="02040602050505020304" pitchFamily="18" charset="0"/>
              </a:rPr>
              <a:t>The word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brother</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indicates a familial relationship with an obedient believer.</a:t>
            </a:r>
          </a:p>
          <a:p>
            <a:pPr marL="594000" lvl="2" indent="0">
              <a:spcBef>
                <a:spcPts val="400"/>
              </a:spcBef>
              <a:buNone/>
            </a:pPr>
            <a:r>
              <a:rPr lang="en-US" sz="2800" dirty="0">
                <a:solidFill>
                  <a:schemeClr val="tx1"/>
                </a:solidFill>
                <a:latin typeface="Lucida Bright" panose="02040602050505020304" pitchFamily="18" charset="0"/>
              </a:rPr>
              <a:t>The word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won</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indicates the current state of being lost.</a:t>
            </a:r>
          </a:p>
        </p:txBody>
      </p:sp>
    </p:spTree>
    <p:extLst>
      <p:ext uri="{BB962C8B-B14F-4D97-AF65-F5344CB8AC3E}">
        <p14:creationId xmlns:p14="http://schemas.microsoft.com/office/powerpoint/2010/main" val="177417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2072362"/>
          </a:xfrm>
        </p:spPr>
        <p:txBody>
          <a:bodyPr anchor="t">
            <a:spAutoFit/>
          </a:bodyPr>
          <a:lstStyle/>
          <a:p>
            <a:pPr marL="0" indent="0">
              <a:spcBef>
                <a:spcPts val="400"/>
              </a:spcBef>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Go and show</a:t>
            </a:r>
            <a:r>
              <a:rPr lang="en-US" sz="2800" i="1" dirty="0">
                <a:solidFill>
                  <a:schemeClr val="tx1"/>
                </a:solidFill>
                <a:latin typeface="Lucida Bright" panose="02040602050505020304" pitchFamily="18" charset="0"/>
              </a:rPr>
              <a:t>” –</a:t>
            </a:r>
          </a:p>
          <a:p>
            <a:pPr marL="0" indent="0">
              <a:spcBef>
                <a:spcPts val="400"/>
              </a:spcBef>
              <a:buNone/>
            </a:pPr>
            <a:endParaRPr lang="en-US" sz="2800" b="1" i="1" dirty="0">
              <a:solidFill>
                <a:schemeClr val="tx1"/>
              </a:solidFill>
              <a:latin typeface="Lucida Bright" panose="02040602050505020304" pitchFamily="18" charset="0"/>
            </a:endParaRPr>
          </a:p>
          <a:p>
            <a:pPr marL="0" indent="0" algn="ctr">
              <a:spcBef>
                <a:spcPts val="400"/>
              </a:spcBef>
              <a:buNone/>
            </a:pPr>
            <a:r>
              <a:rPr lang="en-US" sz="2800" dirty="0">
                <a:solidFill>
                  <a:schemeClr val="tx1"/>
                </a:solidFill>
                <a:latin typeface="Lucida Bright" panose="02040602050505020304" pitchFamily="18" charset="0"/>
              </a:rPr>
              <a:t>What are some qualities that are needed to fulfill this command?</a:t>
            </a:r>
          </a:p>
        </p:txBody>
      </p:sp>
    </p:spTree>
    <p:extLst>
      <p:ext uri="{BB962C8B-B14F-4D97-AF65-F5344CB8AC3E}">
        <p14:creationId xmlns:p14="http://schemas.microsoft.com/office/powerpoint/2010/main" val="226575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3127</TotalTime>
  <Words>1093</Words>
  <Application>Microsoft Office PowerPoint</Application>
  <PresentationFormat>On-screen Show (4:3)</PresentationFormat>
  <Paragraphs>110</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Book Antiqua</vt:lpstr>
      <vt:lpstr>Calibri</vt:lpstr>
      <vt:lpstr>Garamond</vt:lpstr>
      <vt:lpstr>Helvetica Light</vt:lpstr>
      <vt:lpstr>Lucida Bright</vt:lpstr>
      <vt:lpstr>Wingdings 2</vt:lpstr>
      <vt:lpstr>DividendVTI</vt:lpstr>
      <vt:lpstr>Lesson 12  The transfiguration</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(9-2-20)</dc:title>
  <dc:creator>Chris Simmons</dc:creator>
  <cp:lastModifiedBy>Richard Lidh</cp:lastModifiedBy>
  <cp:revision>8</cp:revision>
  <cp:lastPrinted>2020-09-06T21:26:21Z</cp:lastPrinted>
  <dcterms:created xsi:type="dcterms:W3CDTF">2011-11-13T00:33:04Z</dcterms:created>
  <dcterms:modified xsi:type="dcterms:W3CDTF">2020-09-06T21:26:25Z</dcterms:modified>
</cp:coreProperties>
</file>